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6"/>
  </p:notesMasterIdLst>
  <p:sldIdLst>
    <p:sldId id="257" r:id="rId3"/>
    <p:sldId id="275" r:id="rId4"/>
    <p:sldId id="258" r:id="rId5"/>
    <p:sldId id="273" r:id="rId6"/>
    <p:sldId id="259" r:id="rId7"/>
    <p:sldId id="266" r:id="rId8"/>
    <p:sldId id="268" r:id="rId9"/>
    <p:sldId id="269" r:id="rId10"/>
    <p:sldId id="270" r:id="rId11"/>
    <p:sldId id="271" r:id="rId12"/>
    <p:sldId id="272" r:id="rId13"/>
    <p:sldId id="264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5"/>
    <p:restoredTop sz="89326"/>
  </p:normalViewPr>
  <p:slideViewPr>
    <p:cSldViewPr snapToGrid="0" snapToObjects="1">
      <p:cViewPr varScale="1">
        <p:scale>
          <a:sx n="110" d="100"/>
          <a:sy n="110" d="100"/>
        </p:scale>
        <p:origin x="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06C1D-D22C-A84B-8FE3-DA734172A89B}" type="datetimeFigureOut">
              <a:rPr lang="en-US" smtClean="0"/>
              <a:t>1/26/22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280B4-98B5-C643-B1F1-183B23A36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64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These slides are for reference; please do not circulate or cite without permission from the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280B4-98B5-C643-B1F1-183B23A367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98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”I wish that I had used more words. I mean that, although because I wrote and understand the words, it is likely a new reader would have a hard time understanding parts of the second response. That’s fun though, right?”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280B4-98B5-C643-B1F1-183B23A367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07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Top: annotation is him quoting himself – he finds this sentence about genre to be profound. </a:t>
            </a:r>
          </a:p>
          <a:p>
            <a:r>
              <a:rPr lang="en-US" dirty="0"/>
              <a:t>RIGHT: Similarly he names himself a “master of appositives” something we were practicing in our in class sentence style practice. I wrote the note, “Nice! Put that on your resume!”</a:t>
            </a:r>
          </a:p>
          <a:p>
            <a:r>
              <a:rPr lang="en-US" dirty="0"/>
              <a:t>LEFT: “I appreciated this activity because I treasure wordings of quotes and maxims that I love. This attests to the idea of a beautiful sentence composition, wherever it may be “hiding””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280B4-98B5-C643-B1F1-183B23A367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04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Andrew says he’s “still a math minded guy” in an entry in his notebook. I come in with the annotation, “Nah. You just said you love quotes and maxims!”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280B4-98B5-C643-B1F1-183B23A367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11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Top: “This was my favorite article, but this entry is definitely one I did fast. SLOW DOWN!” </a:t>
            </a:r>
          </a:p>
          <a:p>
            <a:r>
              <a:rPr lang="en-US" dirty="0"/>
              <a:t>Bottom: “Looking back on this, I think the term ‘available means’ is also very important because not everything consists of every type of rhetoric. It is all about what means would enhance the argument”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280B4-98B5-C643-B1F1-183B23A367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3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Left: “Makes his whole essay stronger and is something I want to try to work into my essay to really wrap things up” </a:t>
            </a:r>
          </a:p>
          <a:p>
            <a:r>
              <a:rPr lang="en-US" dirty="0"/>
              <a:t>Right: “I do this in my inquiry essay” (that’s my smiley face, from when I’m assessing)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280B4-98B5-C643-B1F1-183B23A367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81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280B4-98B5-C643-B1F1-183B23A367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81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1. Morrell, Ernest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“English Teaching as Teaching Students to Read the Word and the World.”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Council Chronicle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Nov 2014, </a:t>
            </a:r>
            <a:r>
              <a:rPr lang="en-US" sz="1200" b="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p. 28. </a:t>
            </a:r>
            <a:endParaRPr lang="en-US" sz="1200" dirty="0">
              <a:solidFill>
                <a:schemeClr val="accent2">
                  <a:lumMod val="50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2. “Powerful Literacy – Ernest Morrell.” </a:t>
            </a:r>
            <a:r>
              <a:rPr lang="en-US" sz="1200" dirty="0" err="1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Youtube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, uploaded by ND College of Arts and Letters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,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 August 2018, 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youtu.be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/_q0bcdvwRgQ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(0:16)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p. 313, Morrell, Ernest. 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Powerful English at NCTE Yesterday, Today, and Tomorrow: Toward the Next Movement.”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in the Teaching of English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February 2015, vol. 49, no. 3, pp. 307-327.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280B4-98B5-C643-B1F1-183B23A367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2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72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Wednesday, January 26,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1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010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Wednesday, January 26,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32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Wednesday, January 26,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12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48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15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19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340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1/26/22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5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04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1/26/22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62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657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Wednesday, January 26,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19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97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01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82681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03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7335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05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62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66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6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Wednesday, January 26,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3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756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Wednesday, January 26,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96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3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667" b="0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3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667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Wednesday, January 26,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179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Wednesday, January 26,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28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Wednesday, January 26,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4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4"/>
            <a:ext cx="2852928" cy="4243615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Wednesday, January 26,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476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Wednesday, January 26,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30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7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Wednesday, January 26,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35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1219170" rtl="0" eaLnBrk="1" latinLnBrk="0" hangingPunct="1">
        <a:spcBef>
          <a:spcPct val="0"/>
        </a:spcBef>
        <a:buNone/>
        <a:defRPr sz="5333" kern="1200" spc="-133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3834" indent="-243834" algn="l" defTabSz="121917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indent="-243834" algn="l" defTabSz="121917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975336" indent="-243834" algn="l" defTabSz="121917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41086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584920" indent="-182875" algn="l" defTabSz="121917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867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28754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072588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2316422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2560256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8E8E2-457B-D640-8EA6-76E29D6799DD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8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>
            <a:cxnSpLocks/>
            <a:stCxn id="4" idx="2"/>
            <a:endCxn id="9" idx="1"/>
          </p:cNvCxnSpPr>
          <p:nvPr/>
        </p:nvCxnSpPr>
        <p:spPr>
          <a:xfrm flipV="1">
            <a:off x="7155855" y="1279916"/>
            <a:ext cx="2134408" cy="2018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809355" y="2328134"/>
            <a:ext cx="2693000" cy="97069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99" y="1371601"/>
            <a:ext cx="10692548" cy="1927225"/>
          </a:xfrm>
        </p:spPr>
        <p:txBody>
          <a:bodyPr/>
          <a:lstStyle/>
          <a:p>
            <a:r>
              <a:rPr lang="en-US" sz="5333" b="1" dirty="0">
                <a:solidFill>
                  <a:schemeClr val="bg2">
                    <a:lumMod val="50000"/>
                  </a:schemeClr>
                </a:solidFill>
              </a:rPr>
              <a:t>Annotation as </a:t>
            </a:r>
            <a:r>
              <a:rPr lang="en-US" sz="5333" b="1" dirty="0">
                <a:solidFill>
                  <a:srgbClr val="FFFF00"/>
                </a:solidFill>
              </a:rPr>
              <a:t>Writing</a:t>
            </a:r>
            <a:endParaRPr lang="en-US" sz="5333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1998" y="3505201"/>
            <a:ext cx="10363273" cy="821836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en-US" sz="1867" dirty="0">
                <a:solidFill>
                  <a:schemeClr val="accent6">
                    <a:lumMod val="50000"/>
                  </a:schemeClr>
                </a:solidFill>
              </a:rPr>
              <a:t>Hannah J. Rule | Associate Professor </a:t>
            </a:r>
          </a:p>
          <a:p>
            <a:pPr algn="r"/>
            <a:r>
              <a:rPr lang="en-US" sz="1867" dirty="0">
                <a:solidFill>
                  <a:schemeClr val="accent6">
                    <a:lumMod val="50000"/>
                  </a:schemeClr>
                </a:solidFill>
              </a:rPr>
              <a:t>University of South Carolina | ruleh@mailbox.sc.edu</a:t>
            </a:r>
          </a:p>
          <a:p>
            <a:pPr algn="r"/>
            <a:r>
              <a:rPr lang="en-US" sz="1867" dirty="0" err="1">
                <a:solidFill>
                  <a:schemeClr val="accent6">
                    <a:lumMod val="50000"/>
                  </a:schemeClr>
                </a:solidFill>
              </a:rPr>
              <a:t>hannahjrule.com</a:t>
            </a:r>
            <a:endParaRPr lang="en-US" sz="1867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90263" y="858354"/>
            <a:ext cx="2316684" cy="8431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66701" y="929209"/>
            <a:ext cx="2240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b="1" dirty="0">
                <a:solidFill>
                  <a:prstClr val="black"/>
                </a:solidFill>
                <a:latin typeface="Candara"/>
              </a:rPr>
              <a:t>For “Powerful Literacy”? (Morrell)</a:t>
            </a:r>
            <a:endParaRPr lang="en-US" dirty="0">
              <a:solidFill>
                <a:prstClr val="black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544272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  <a:ln>
            <a:solidFill>
              <a:schemeClr val="accent3"/>
            </a:solidFill>
          </a:ln>
        </p:spPr>
        <p:txBody>
          <a:bodyPr anchor="ctr">
            <a:normAutofit fontScale="90000"/>
          </a:bodyPr>
          <a:lstStyle/>
          <a:p>
            <a:pPr marL="230188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MELISSA 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a) 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Reencountering as reevaluating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performance and concepts 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0133BF-8E27-FE42-AE8E-BD64997046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970" b="28903"/>
          <a:stretch/>
        </p:blipFill>
        <p:spPr>
          <a:xfrm rot="10800000">
            <a:off x="0" y="778210"/>
            <a:ext cx="12192000" cy="20233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4AB187-850F-EA48-B00F-82908D6A0B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40" t="4811" r="13701" b="-160"/>
          <a:stretch/>
        </p:blipFill>
        <p:spPr>
          <a:xfrm rot="16200000">
            <a:off x="6802565" y="1175571"/>
            <a:ext cx="3107579" cy="6851811"/>
          </a:xfrm>
          <a:prstGeom prst="rect">
            <a:avLst/>
          </a:prstGeom>
          <a:ln w="57150">
            <a:solidFill>
              <a:schemeClr val="accent3"/>
            </a:solidFill>
          </a:ln>
          <a:effectLst>
            <a:outerShdw blurRad="63500" dist="38100" dir="5400000" sx="101000" sy="101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4086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  <a:ln>
            <a:solidFill>
              <a:schemeClr val="accent3"/>
            </a:solidFill>
          </a:ln>
        </p:spPr>
        <p:txBody>
          <a:bodyPr anchor="ctr">
            <a:normAutofit fontScale="90000"/>
          </a:bodyPr>
          <a:lstStyle/>
          <a:p>
            <a:pPr marL="230188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MELISSA 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b) Rhetoric applied in her OWN writing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0C1676-A4F5-D742-B47F-A23A5C539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6" r="17476" b="23113"/>
          <a:stretch/>
        </p:blipFill>
        <p:spPr>
          <a:xfrm rot="5400000">
            <a:off x="6986992" y="1162668"/>
            <a:ext cx="6225702" cy="47564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357715-0070-A74C-91B9-A8A2897AEB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6" t="16351" r="2835" b="16202"/>
          <a:stretch/>
        </p:blipFill>
        <p:spPr>
          <a:xfrm>
            <a:off x="1660777" y="428017"/>
            <a:ext cx="5719864" cy="2977335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578101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6019801"/>
          </a:xfrm>
          <a:ln>
            <a:solidFill>
              <a:schemeClr val="accent3"/>
            </a:solidFill>
          </a:ln>
        </p:spPr>
        <p:txBody>
          <a:bodyPr anchor="ctr">
            <a:normAutofit/>
          </a:bodyPr>
          <a:lstStyle/>
          <a:p>
            <a:pPr marL="230188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Outcomes/Benefits 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625A36-F5C1-004E-A3F5-32748495767B}"/>
              </a:ext>
            </a:extLst>
          </p:cNvPr>
          <p:cNvSpPr txBox="1"/>
          <p:nvPr/>
        </p:nvSpPr>
        <p:spPr>
          <a:xfrm>
            <a:off x="1162748" y="1844803"/>
            <a:ext cx="10476148" cy="4062651"/>
          </a:xfrm>
          <a:prstGeom prst="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. . . a chance for writers to read a huge corpus of their own writing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. . . a chance to evaluate their own writing and thinking and skills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. . . a chance to solidify and question knowledge/concepts gained</a:t>
            </a:r>
          </a:p>
          <a:p>
            <a:endParaRPr lang="en-US" sz="2400" dirty="0">
              <a:solidFill>
                <a:schemeClr val="accent2">
                  <a:lumMod val="50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It builds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. . . dynamic connections between reading/writing, composing/analyzing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. . . a dialogic assessment bridge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. . . a critical rhetorical HABIT, a method of engaging text, their own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and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published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	(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not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just a discrete unit or paper in a class. Annotation everywhere!)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. . .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Practice in “talking back” – to themselves! …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 change to change their minds </a:t>
            </a:r>
          </a:p>
          <a:p>
            <a:endParaRPr lang="en-US" sz="2400" dirty="0">
              <a:solidFill>
                <a:schemeClr val="accent2">
                  <a:lumMod val="50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8E1C42-3062-374B-8948-6A4FD7A14E28}"/>
              </a:ext>
            </a:extLst>
          </p:cNvPr>
          <p:cNvSpPr txBox="1"/>
          <p:nvPr/>
        </p:nvSpPr>
        <p:spPr>
          <a:xfrm>
            <a:off x="1973359" y="1136917"/>
            <a:ext cx="7290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annotation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as reflective writing –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05881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28613"/>
            <a:ext cx="3843375" cy="6300787"/>
          </a:xfrm>
          <a:ln>
            <a:solidFill>
              <a:schemeClr val="accent3"/>
            </a:solidFill>
          </a:ln>
        </p:spPr>
        <p:txBody>
          <a:bodyPr anchor="ctr">
            <a:normAutofit/>
          </a:bodyPr>
          <a:lstStyle/>
          <a:p>
            <a:pPr marL="230188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625A36-F5C1-004E-A3F5-32748495767B}"/>
              </a:ext>
            </a:extLst>
          </p:cNvPr>
          <p:cNvSpPr txBox="1"/>
          <p:nvPr/>
        </p:nvSpPr>
        <p:spPr>
          <a:xfrm>
            <a:off x="1162748" y="1844803"/>
            <a:ext cx="10476148" cy="4493538"/>
          </a:xfrm>
          <a:prstGeom prst="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Ernest Morrell,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Coyle Professor in Literacy Education at Notre Dame</a:t>
            </a:r>
          </a:p>
          <a:p>
            <a:endParaRPr lang="en-US" sz="2400" i="1" dirty="0">
              <a:solidFill>
                <a:schemeClr val="accent2">
                  <a:lumMod val="50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“</a:t>
            </a:r>
            <a:r>
              <a:rPr lang="en-US" sz="2200" i="1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what does it mean to teach students to read powerfully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?”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“reading as an action subsumes all that decoding and comprehension imply; but it involves much more that is about questioning a text and its author”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Gill Sans MT" panose="020B0502020104020203" pitchFamily="34" charset="77"/>
                <a:cs typeface="Gill Sans Light" panose="020B0302020104020203" pitchFamily="34" charset="-79"/>
              </a:rPr>
              <a:t>“We want students to engage texts, to interrogate texts, to demand meaning from texts, to talk back to texts; to juxtapose texts with their lived experiences, with their encounters with other texts, and with their rapidly expanding ideas about people and the world”  </a:t>
            </a:r>
            <a:br>
              <a:rPr lang="en-US" sz="22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endParaRPr lang="en-US" sz="2200" dirty="0">
              <a:solidFill>
                <a:schemeClr val="accent2">
                  <a:lumMod val="50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Inundated with information, “what we want a literate person to do is to be able to ask questions of any text that they read”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“</a:t>
            </a:r>
            <a:r>
              <a:rPr lang="en-US" sz="2200" i="1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Any text is an invitation to a critical conversation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8E1C42-3062-374B-8948-6A4FD7A14E28}"/>
              </a:ext>
            </a:extLst>
          </p:cNvPr>
          <p:cNvSpPr txBox="1"/>
          <p:nvPr/>
        </p:nvSpPr>
        <p:spPr>
          <a:xfrm>
            <a:off x="1959071" y="461137"/>
            <a:ext cx="80100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annotation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as reflective writing</a:t>
            </a:r>
          </a:p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                 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for POWERFUL LITERACY  </a:t>
            </a:r>
            <a:endParaRPr lang="en-US" sz="4000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9339C4-4CED-8742-9F20-908E94BF037F}"/>
              </a:ext>
            </a:extLst>
          </p:cNvPr>
          <p:cNvSpPr txBox="1"/>
          <p:nvPr/>
        </p:nvSpPr>
        <p:spPr>
          <a:xfrm>
            <a:off x="7439799" y="4479403"/>
            <a:ext cx="462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5D80CD-27C0-6A47-A38D-310114413BC6}"/>
              </a:ext>
            </a:extLst>
          </p:cNvPr>
          <p:cNvSpPr txBox="1"/>
          <p:nvPr/>
        </p:nvSpPr>
        <p:spPr>
          <a:xfrm>
            <a:off x="5550504" y="5499904"/>
            <a:ext cx="462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875B4-2DA1-1141-9C08-9B3159390102}"/>
              </a:ext>
            </a:extLst>
          </p:cNvPr>
          <p:cNvSpPr txBox="1"/>
          <p:nvPr/>
        </p:nvSpPr>
        <p:spPr>
          <a:xfrm>
            <a:off x="6781909" y="5857204"/>
            <a:ext cx="462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14665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8919-008D-B949-8AA1-036283ED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33400"/>
            <a:ext cx="11428071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(About the </a:t>
            </a:r>
            <a:r>
              <a:rPr lang="en-US" i="1" dirty="0"/>
              <a:t>Annotated Ancient Mariner (1965), </a:t>
            </a:r>
            <a:r>
              <a:rPr lang="en-US" sz="3300" i="1" dirty="0"/>
              <a:t>with the Gustav Dore illustrations)  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62979C8-8E38-ED4D-8026-BFED6D6E1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516" y="2528887"/>
            <a:ext cx="9826959" cy="2581275"/>
          </a:xfr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82A7C3-A374-B94C-BE99-DA06280AB7C3}"/>
              </a:ext>
            </a:extLst>
          </p:cNvPr>
          <p:cNvSpPr txBox="1"/>
          <p:nvPr/>
        </p:nvSpPr>
        <p:spPr>
          <a:xfrm>
            <a:off x="2858946" y="2673752"/>
            <a:ext cx="1354238" cy="28936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982696-A7E0-CA44-8379-538D334C52EF}"/>
              </a:ext>
            </a:extLst>
          </p:cNvPr>
          <p:cNvSpPr txBox="1"/>
          <p:nvPr/>
        </p:nvSpPr>
        <p:spPr>
          <a:xfrm>
            <a:off x="6238754" y="5691460"/>
            <a:ext cx="438293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That annotation is occasionally published </a:t>
            </a:r>
            <a:r>
              <a:rPr lang="en-US" i="1" dirty="0"/>
              <a:t>– </a:t>
            </a:r>
          </a:p>
          <a:p>
            <a:r>
              <a:rPr lang="en-US" i="1" dirty="0"/>
              <a:t>words ON the words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95D4A0-863B-C848-89D0-87D8D7C967E5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896091" y="5110162"/>
            <a:ext cx="1342663" cy="904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520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B717F-FF55-084F-A2D7-D647C5C49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5C98A-791F-5945-B28F-95C49A7E0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Reflection</a:t>
            </a:r>
          </a:p>
          <a:p>
            <a:pPr lvl="1"/>
            <a:r>
              <a:rPr lang="en-US" dirty="0"/>
              <a:t>Huge part of writing pedagogy and my classrooms: </a:t>
            </a:r>
          </a:p>
          <a:p>
            <a:pPr lvl="2"/>
            <a:r>
              <a:rPr lang="en-US" sz="2000" dirty="0"/>
              <a:t>Reflective memos/letters in final portfolios</a:t>
            </a:r>
          </a:p>
          <a:p>
            <a:pPr lvl="2"/>
            <a:r>
              <a:rPr lang="en-US" sz="2000" dirty="0"/>
              <a:t>Process reflections: draft-in-progress reports</a:t>
            </a:r>
          </a:p>
          <a:p>
            <a:pPr lvl="2"/>
            <a:r>
              <a:rPr lang="en-US" sz="2000" dirty="0"/>
              <a:t>Annotated bibs, writing about readings/sources</a:t>
            </a:r>
          </a:p>
          <a:p>
            <a:pPr lvl="2"/>
            <a:r>
              <a:rPr lang="en-US" sz="2000" dirty="0"/>
              <a:t>Reflective writing-to-learn</a:t>
            </a:r>
          </a:p>
          <a:p>
            <a:pPr lvl="2"/>
            <a:r>
              <a:rPr lang="en-US" sz="2000" b="1" dirty="0"/>
              <a:t>Mid- and End-of-Term reflections on course-long Writer’s notebook practice</a:t>
            </a:r>
          </a:p>
          <a:p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103388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B717F-FF55-084F-A2D7-D647C5C49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5C98A-791F-5945-B28F-95C49A7E0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What can be unsatisfying about reflective writing? </a:t>
            </a:r>
          </a:p>
          <a:p>
            <a:pPr lvl="1"/>
            <a:r>
              <a:rPr lang="en-US" dirty="0"/>
              <a:t>Vague, “learned a lot,” bird’s eye view</a:t>
            </a:r>
          </a:p>
          <a:p>
            <a:pPr lvl="1"/>
            <a:r>
              <a:rPr lang="en-US" dirty="0"/>
              <a:t>writer “doesn’t seem able to access her own text” (Yancey 79)</a:t>
            </a:r>
          </a:p>
          <a:p>
            <a:pPr lvl="1"/>
            <a:r>
              <a:rPr lang="en-US" dirty="0"/>
              <a:t> writer may tell the prof what they want to hear (Yancey 81)</a:t>
            </a:r>
          </a:p>
          <a:p>
            <a:pPr lvl="3"/>
            <a:r>
              <a:rPr lang="en-US" sz="1800" dirty="0"/>
              <a:t>Yancey, Kathleen Blake. </a:t>
            </a:r>
            <a:r>
              <a:rPr lang="en-US" sz="1800" i="1" dirty="0"/>
              <a:t>Reflection in the Writing Classroom</a:t>
            </a:r>
            <a:r>
              <a:rPr lang="en-US" sz="1800" dirty="0"/>
              <a:t>. University Press of Colorado, 1998 </a:t>
            </a:r>
          </a:p>
          <a:p>
            <a:pPr lvl="1"/>
            <a:r>
              <a:rPr lang="en-US" i="1" dirty="0"/>
              <a:t>Doesn’t engage specifics of the writing or experience reflected upon!</a:t>
            </a:r>
          </a:p>
          <a:p>
            <a:pPr lvl="1"/>
            <a:endParaRPr lang="en-US" dirty="0"/>
          </a:p>
          <a:p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015447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D520-8F74-1149-A5DE-1E1A2AB36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I “</a:t>
            </a:r>
            <a:r>
              <a:rPr lang="en-US" dirty="0" err="1"/>
              <a:t>unparagraph</a:t>
            </a:r>
            <a:r>
              <a:rPr lang="en-US" dirty="0"/>
              <a:t>” reflective writing?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EC13A-5F29-094B-BFAE-509048D8A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287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938346"/>
          </a:xfrm>
          <a:ln>
            <a:solidFill>
              <a:schemeClr val="accent3"/>
            </a:solidFill>
          </a:ln>
        </p:spPr>
        <p:txBody>
          <a:bodyPr anchor="ctr">
            <a:normAutofit fontScale="90000"/>
          </a:bodyPr>
          <a:lstStyle/>
          <a:p>
            <a:pPr marL="230188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b="1" u="sng" dirty="0">
                <a:solidFill>
                  <a:srgbClr val="FFFF00"/>
                </a:solidFill>
                <a:latin typeface="Gill Sans MT" panose="020B0502020104020203" pitchFamily="34" charset="77"/>
                <a:cs typeface="Gill Sans Light" panose="020B0302020104020203" pitchFamily="34" charset="-79"/>
              </a:rPr>
              <a:t>Annotation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as Reflective Writing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in the Writer’s Notebook 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22863-99C9-BD42-8FEA-082D700E9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215685"/>
            <a:ext cx="9715500" cy="4876800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95A6478-34CA-284B-A68A-C6FADF9FE939}"/>
              </a:ext>
            </a:extLst>
          </p:cNvPr>
          <p:cNvCxnSpPr>
            <a:cxnSpLocks/>
          </p:cNvCxnSpPr>
          <p:nvPr/>
        </p:nvCxnSpPr>
        <p:spPr>
          <a:xfrm>
            <a:off x="-533400" y="1689315"/>
            <a:ext cx="2666442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B96E59A-4B82-E742-B59C-917822DCB725}"/>
              </a:ext>
            </a:extLst>
          </p:cNvPr>
          <p:cNvCxnSpPr>
            <a:cxnSpLocks/>
          </p:cNvCxnSpPr>
          <p:nvPr/>
        </p:nvCxnSpPr>
        <p:spPr>
          <a:xfrm>
            <a:off x="4514821" y="5781654"/>
            <a:ext cx="2666442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34ABC66-DD9B-5A4A-9286-913F4730C6DD}"/>
              </a:ext>
            </a:extLst>
          </p:cNvPr>
          <p:cNvSpPr txBox="1"/>
          <p:nvPr/>
        </p:nvSpPr>
        <p:spPr>
          <a:xfrm>
            <a:off x="7251828" y="5593643"/>
            <a:ext cx="334669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i="1" dirty="0"/>
              <a:t>As in-situ or on-the-spot moments of metacognitive critical thinking</a:t>
            </a:r>
            <a:r>
              <a:rPr lang="en-US" sz="1400" dirty="0"/>
              <a:t>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548645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24FFA-69B2-544B-900E-A68AC3C61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980675" y="-642659"/>
            <a:ext cx="6101138" cy="81348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  <a:ln>
            <a:solidFill>
              <a:schemeClr val="accent3"/>
            </a:solidFill>
          </a:ln>
        </p:spPr>
        <p:txBody>
          <a:bodyPr anchor="ctr">
            <a:normAutofit fontScale="90000"/>
          </a:bodyPr>
          <a:lstStyle/>
          <a:p>
            <a:pPr marL="230188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ANDREW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a) R/W connection: seeing his own writing as a reader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81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7204" y="1060173"/>
            <a:ext cx="8161899" cy="5545667"/>
          </a:xfrm>
          <a:ln>
            <a:solidFill>
              <a:schemeClr val="accent3"/>
            </a:solidFill>
          </a:ln>
        </p:spPr>
        <p:txBody>
          <a:bodyPr anchor="ctr">
            <a:normAutofit fontScale="90000"/>
          </a:bodyPr>
          <a:lstStyle/>
          <a:p>
            <a:pPr marL="230188" algn="r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	ANDREW  b) his interest in WORDS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73AF27-C5CF-EB42-8813-6F07AFE6A7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16" t="7860" r="44599"/>
          <a:stretch/>
        </p:blipFill>
        <p:spPr>
          <a:xfrm rot="16200000">
            <a:off x="5150795" y="-4105090"/>
            <a:ext cx="2568101" cy="11233759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82F6E3-9C7C-2A44-85FA-529D6DF48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547"/>
          <a:stretch/>
        </p:blipFill>
        <p:spPr>
          <a:xfrm rot="5045630">
            <a:off x="1446739" y="1858208"/>
            <a:ext cx="3611641" cy="577035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968EFB-5D72-F244-9714-4CBE3B763D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79" t="10618" r="13479"/>
          <a:stretch/>
        </p:blipFill>
        <p:spPr>
          <a:xfrm rot="16592568">
            <a:off x="7262625" y="822548"/>
            <a:ext cx="3484578" cy="6185016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370747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744" y="1060173"/>
            <a:ext cx="9003360" cy="5545667"/>
          </a:xfrm>
          <a:ln>
            <a:solidFill>
              <a:schemeClr val="accent3"/>
            </a:solidFill>
          </a:ln>
        </p:spPr>
        <p:txBody>
          <a:bodyPr anchor="ctr">
            <a:normAutofit fontScale="90000"/>
          </a:bodyPr>
          <a:lstStyle/>
          <a:p>
            <a:pPr marL="230188" algn="r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	ANDREW  b) interest in WORDS collides with preexisting sense of self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7FAA40-DB50-5148-9171-1FB550E986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71"/>
          <a:stretch/>
        </p:blipFill>
        <p:spPr>
          <a:xfrm rot="5400000">
            <a:off x="2437118" y="-1724113"/>
            <a:ext cx="5470916" cy="9544226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63500" dist="38100" dir="5400000" sx="101000" sy="101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0435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2086</TotalTime>
  <Words>1076</Words>
  <Application>Microsoft Macintosh PowerPoint</Application>
  <PresentationFormat>Widescreen</PresentationFormat>
  <Paragraphs>77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Candara</vt:lpstr>
      <vt:lpstr>Gill Sans Light</vt:lpstr>
      <vt:lpstr>Gill Sans MT</vt:lpstr>
      <vt:lpstr>Gill Sans SemiBold</vt:lpstr>
      <vt:lpstr>Trebuchet MS</vt:lpstr>
      <vt:lpstr>Wingdings</vt:lpstr>
      <vt:lpstr>Wingdings 3</vt:lpstr>
      <vt:lpstr>Clarity</vt:lpstr>
      <vt:lpstr>Facet</vt:lpstr>
      <vt:lpstr>Annotation as Writing</vt:lpstr>
      <vt:lpstr>(About the Annotated Ancient Mariner (1965), with the Gustav Dore illustrations)  </vt:lpstr>
      <vt:lpstr>The Challenge  </vt:lpstr>
      <vt:lpstr>The Challenge  </vt:lpstr>
      <vt:lpstr>How can I “unparagraph” reflective writing?</vt:lpstr>
      <vt:lpstr>             Annotation as Reflective Writing in the Writer’s Notebook </vt:lpstr>
      <vt:lpstr>           ANDREW  a) R/W connection: seeing his own writing as a reader</vt:lpstr>
      <vt:lpstr>               ANDREW  b) his interest in WORDS</vt:lpstr>
      <vt:lpstr>               ANDREW  b) interest in WORDS collides with preexisting sense of self</vt:lpstr>
      <vt:lpstr>           MELISSA   a) Reencountering as reevaluating performance and concepts </vt:lpstr>
      <vt:lpstr>           MELISSA   b) Rhetoric applied in her OWN writing</vt:lpstr>
      <vt:lpstr>               Outcomes/Benefits </vt:lpstr>
      <vt:lpstr>    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Annotation as Writing</dc:title>
  <dc:creator>RULE,  HANNAH</dc:creator>
  <cp:lastModifiedBy>Rule, Hannah</cp:lastModifiedBy>
  <cp:revision>38</cp:revision>
  <dcterms:created xsi:type="dcterms:W3CDTF">2021-04-04T15:27:56Z</dcterms:created>
  <dcterms:modified xsi:type="dcterms:W3CDTF">2022-01-27T18:07:00Z</dcterms:modified>
</cp:coreProperties>
</file>