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32" r:id="rId1"/>
  </p:sldMasterIdLst>
  <p:sldIdLst>
    <p:sldId id="257" r:id="rId2"/>
    <p:sldId id="260" r:id="rId3"/>
    <p:sldId id="261" r:id="rId4"/>
    <p:sldId id="265" r:id="rId5"/>
    <p:sldId id="262" r:id="rId6"/>
    <p:sldId id="263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64" r:id="rId15"/>
    <p:sldId id="25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3126"/>
    <p:restoredTop sz="94643"/>
  </p:normalViewPr>
  <p:slideViewPr>
    <p:cSldViewPr snapToGrid="0" snapToObjects="1">
      <p:cViewPr varScale="1">
        <p:scale>
          <a:sx n="78" d="100"/>
          <a:sy n="78" d="100"/>
        </p:scale>
        <p:origin x="176" y="1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33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66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6511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18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4677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50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38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23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65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3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869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16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2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98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615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8E8E2-457B-D640-8EA6-76E29D6799DD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58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8E8E2-457B-D640-8EA6-76E29D6799DD}" type="datetimeFigureOut">
              <a:rPr lang="en-US" smtClean="0"/>
              <a:t>10/16/18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FAF60BA-28B1-2246-81FE-64CDD65A6B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18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  <p:sldLayoutId id="2147484144" r:id="rId12"/>
    <p:sldLayoutId id="2147484145" r:id="rId13"/>
    <p:sldLayoutId id="2147484146" r:id="rId14"/>
    <p:sldLayoutId id="2147484147" r:id="rId15"/>
    <p:sldLayoutId id="21474841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99F8B3-7F72-B240-9ACD-BBD74024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843375" cy="5545667"/>
          </a:xfrm>
          <a:ln>
            <a:solidFill>
              <a:schemeClr val="accent3"/>
            </a:solidFill>
          </a:ln>
        </p:spPr>
        <p:txBody>
          <a:bodyPr anchor="ctr">
            <a:normAutofit fontScale="90000"/>
          </a:bodyPr>
          <a:lstStyle/>
          <a:p>
            <a:pPr algn="r"/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UNCC 5th Annual Conference on Writing Studies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19 October 2018</a:t>
            </a:r>
            <a:b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ruleh@mailbox.sc.edu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FB021-DEC6-2A42-8702-4FD90F1B40F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alphaModFix amt="70000"/>
          </a:blip>
          <a:stretch>
            <a:fillRect/>
          </a:stretch>
        </p:blipFill>
        <p:spPr>
          <a:xfrm>
            <a:off x="4727488" y="-1745391"/>
            <a:ext cx="9144000" cy="121920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6AB7C8-2D2E-0942-AA96-8C5E403AD7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8914" y="1100618"/>
            <a:ext cx="9269310" cy="2728856"/>
          </a:xfrm>
          <a:ln>
            <a:solidFill>
              <a:schemeClr val="accent3"/>
            </a:solidFill>
          </a:ln>
          <a:effectLst>
            <a:outerShdw blurRad="76200" dist="50800" dir="3600000" sx="101000" sy="101000" algn="tl" rotWithShape="0">
              <a:prstClr val="black">
                <a:alpha val="38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98483B-BAD3-7441-BCCE-A10047B781DC}"/>
              </a:ext>
            </a:extLst>
          </p:cNvPr>
          <p:cNvSpPr txBox="1"/>
          <p:nvPr/>
        </p:nvSpPr>
        <p:spPr>
          <a:xfrm>
            <a:off x="258133" y="240267"/>
            <a:ext cx="9941568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for accessibility and resources | visit </a:t>
            </a:r>
            <a:r>
              <a:rPr lang="en-US" sz="2000" b="1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hannahjrule.com</a:t>
            </a:r>
            <a:r>
              <a:rPr lang="en-US" sz="2000" b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for script, slides, and assignment description</a:t>
            </a:r>
          </a:p>
        </p:txBody>
      </p:sp>
    </p:spTree>
    <p:extLst>
      <p:ext uri="{BB962C8B-B14F-4D97-AF65-F5344CB8AC3E}">
        <p14:creationId xmlns:p14="http://schemas.microsoft.com/office/powerpoint/2010/main" val="1659642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99F8B3-7F72-B240-9ACD-BBD74024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7204" y="1060173"/>
            <a:ext cx="8161899" cy="5545667"/>
          </a:xfrm>
          <a:ln>
            <a:solidFill>
              <a:schemeClr val="accent3"/>
            </a:solidFill>
          </a:ln>
        </p:spPr>
        <p:txBody>
          <a:bodyPr anchor="ctr">
            <a:normAutofit fontScale="90000"/>
          </a:bodyPr>
          <a:lstStyle/>
          <a:p>
            <a:pPr marL="230188" algn="r"/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	ANDREW  b) his interest in WORDS</a:t>
            </a:r>
            <a:endParaRPr lang="en-US" sz="2200" b="1" i="1" dirty="0">
              <a:solidFill>
                <a:schemeClr val="tx1">
                  <a:lumMod val="85000"/>
                  <a:lumOff val="15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73AF27-C5CF-EB42-8813-6F07AFE6A7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16" t="7860" r="44599"/>
          <a:stretch/>
        </p:blipFill>
        <p:spPr>
          <a:xfrm rot="16200000">
            <a:off x="5150795" y="-4105090"/>
            <a:ext cx="2568101" cy="11233759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968EFB-5D72-F244-9714-4CBE3B763D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79" t="10618" r="13479"/>
          <a:stretch/>
        </p:blipFill>
        <p:spPr>
          <a:xfrm rot="16592568">
            <a:off x="7634412" y="1013678"/>
            <a:ext cx="3176765" cy="5638658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82F6E3-9C7C-2A44-85FA-529D6DF48D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547"/>
          <a:stretch/>
        </p:blipFill>
        <p:spPr>
          <a:xfrm rot="5045630">
            <a:off x="1446739" y="1858208"/>
            <a:ext cx="3611641" cy="5770352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0491139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99F8B3-7F72-B240-9ACD-BBD74024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7204" y="1060173"/>
            <a:ext cx="8161899" cy="5545667"/>
          </a:xfrm>
          <a:ln>
            <a:solidFill>
              <a:schemeClr val="accent3"/>
            </a:solidFill>
          </a:ln>
        </p:spPr>
        <p:txBody>
          <a:bodyPr anchor="ctr">
            <a:normAutofit fontScale="90000"/>
          </a:bodyPr>
          <a:lstStyle/>
          <a:p>
            <a:pPr marL="230188" algn="r"/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	ANDREW  b) his interest in WORDS</a:t>
            </a:r>
            <a:endParaRPr lang="en-US" sz="2200" b="1" i="1" dirty="0">
              <a:solidFill>
                <a:schemeClr val="tx1">
                  <a:lumMod val="85000"/>
                  <a:lumOff val="15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7FAA40-DB50-5148-9171-1FB550E98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71"/>
          <a:stretch/>
        </p:blipFill>
        <p:spPr>
          <a:xfrm rot="5400000">
            <a:off x="2437118" y="-1724113"/>
            <a:ext cx="5470916" cy="9544226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63500" dist="38100" dir="5400000" sx="101000" sy="101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1464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9F8B3-7F72-B240-9ACD-BBD74024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843375" cy="5545667"/>
          </a:xfrm>
          <a:ln>
            <a:solidFill>
              <a:schemeClr val="accent3"/>
            </a:solidFill>
          </a:ln>
        </p:spPr>
        <p:txBody>
          <a:bodyPr anchor="ctr">
            <a:normAutofit fontScale="90000"/>
          </a:bodyPr>
          <a:lstStyle/>
          <a:p>
            <a:pPr marL="230188"/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IV.  Annotation in the Writer’s Notebook 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MELISSA 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a) Evaluative +  reencountering concepts </a:t>
            </a:r>
            <a:endParaRPr lang="en-US" sz="2200" b="1" i="1" dirty="0">
              <a:solidFill>
                <a:schemeClr val="tx1">
                  <a:lumMod val="85000"/>
                  <a:lumOff val="15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0133BF-8E27-FE42-AE8E-BD64997046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970" b="28903"/>
          <a:stretch/>
        </p:blipFill>
        <p:spPr>
          <a:xfrm rot="10800000">
            <a:off x="0" y="778210"/>
            <a:ext cx="12192000" cy="20233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4AB187-850F-EA48-B00F-82908D6A0B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40" t="4811" r="13701" b="-160"/>
          <a:stretch/>
        </p:blipFill>
        <p:spPr>
          <a:xfrm rot="16200000">
            <a:off x="6802565" y="1175571"/>
            <a:ext cx="3107579" cy="6851811"/>
          </a:xfrm>
          <a:prstGeom prst="rect">
            <a:avLst/>
          </a:prstGeom>
          <a:ln w="57150">
            <a:solidFill>
              <a:schemeClr val="accent3"/>
            </a:solidFill>
          </a:ln>
          <a:effectLst>
            <a:outerShdw blurRad="63500" dist="38100" dir="5400000" sx="101000" sy="101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9017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9F8B3-7F72-B240-9ACD-BBD74024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843375" cy="5545667"/>
          </a:xfrm>
          <a:ln>
            <a:solidFill>
              <a:schemeClr val="accent3"/>
            </a:solidFill>
          </a:ln>
        </p:spPr>
        <p:txBody>
          <a:bodyPr anchor="ctr">
            <a:normAutofit fontScale="90000"/>
          </a:bodyPr>
          <a:lstStyle/>
          <a:p>
            <a:pPr marL="230188"/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IV.  Annotation in the Writer’s Notebook 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MELISSA 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b) Rhetoric in her OWN writing</a:t>
            </a:r>
            <a:endParaRPr lang="en-US" sz="2200" b="1" i="1" dirty="0">
              <a:solidFill>
                <a:schemeClr val="tx1">
                  <a:lumMod val="85000"/>
                  <a:lumOff val="15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0C1676-A4F5-D742-B47F-A23A5C539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6" r="17476" b="23113"/>
          <a:stretch/>
        </p:blipFill>
        <p:spPr>
          <a:xfrm rot="5400000">
            <a:off x="6986992" y="1162668"/>
            <a:ext cx="6225702" cy="475640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3762A2-BE29-334B-A090-26D5DF2F19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272"/>
          <a:stretch/>
        </p:blipFill>
        <p:spPr>
          <a:xfrm rot="6939742">
            <a:off x="4549417" y="3797667"/>
            <a:ext cx="3097137" cy="3540123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357715-0070-A74C-91B9-A8A2897AEB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6" t="16351" r="2835" b="16202"/>
          <a:stretch/>
        </p:blipFill>
        <p:spPr>
          <a:xfrm>
            <a:off x="1660777" y="428017"/>
            <a:ext cx="5719864" cy="2977335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621550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99F8B3-7F72-B240-9ACD-BBD74024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843375" cy="5545667"/>
          </a:xfrm>
          <a:ln>
            <a:solidFill>
              <a:schemeClr val="accent3"/>
            </a:solidFill>
          </a:ln>
        </p:spPr>
        <p:txBody>
          <a:bodyPr anchor="ctr">
            <a:normAutofit/>
          </a:bodyPr>
          <a:lstStyle/>
          <a:p>
            <a:pPr marL="230188"/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V.  Outcomes </a:t>
            </a:r>
            <a:endParaRPr lang="en-US" sz="2200" b="1" i="1" dirty="0">
              <a:solidFill>
                <a:schemeClr val="tx1">
                  <a:lumMod val="85000"/>
                  <a:lumOff val="15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625A36-F5C1-004E-A3F5-32748495767B}"/>
              </a:ext>
            </a:extLst>
          </p:cNvPr>
          <p:cNvSpPr txBox="1"/>
          <p:nvPr/>
        </p:nvSpPr>
        <p:spPr>
          <a:xfrm>
            <a:off x="1128023" y="2372121"/>
            <a:ext cx="9997545" cy="1846659"/>
          </a:xfrm>
          <a:prstGeom prst="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. . . a dynamic connection between reading/writing, composing/analyzing processes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. . . a medium for reflection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. . . a dialogic assessment bridge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. . . a critical rhetorical HABIT, a new way of seeing 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	(</a:t>
            </a:r>
            <a:r>
              <a:rPr lang="en-US" i="1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not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just a discrete unit or paper in the class)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8E1C42-3062-374B-8948-6A4FD7A14E28}"/>
              </a:ext>
            </a:extLst>
          </p:cNvPr>
          <p:cNvSpPr txBox="1"/>
          <p:nvPr/>
        </p:nvSpPr>
        <p:spPr>
          <a:xfrm>
            <a:off x="88064" y="1618462"/>
            <a:ext cx="9589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annotation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as writing, as unifying method is –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7494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3">
            <a:extLst>
              <a:ext uri="{FF2B5EF4-FFF2-40B4-BE49-F238E27FC236}">
                <a16:creationId xmlns:a16="http://schemas.microsoft.com/office/drawing/2014/main" id="{0ADFFC45-3DC9-4433-926F-043E879D9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25">
            <a:extLst>
              <a:ext uri="{FF2B5EF4-FFF2-40B4-BE49-F238E27FC236}">
                <a16:creationId xmlns:a16="http://schemas.microsoft.com/office/drawing/2014/main" id="{B5F26A87-0610-435F-AA13-BD658385C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7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158A670-56C3-D744-9B27-39BF3FE33A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7335" y="1282701"/>
            <a:ext cx="5096060" cy="4307148"/>
          </a:xfrm>
        </p:spPr>
        <p:txBody>
          <a:bodyPr anchor="ctr">
            <a:normAutofit/>
          </a:bodyPr>
          <a:lstStyle/>
          <a:p>
            <a:r>
              <a:rPr lang="en-US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thanks!</a:t>
            </a:r>
            <a:br>
              <a:rPr lang="en-US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9370F01-B8C9-4CE4-824C-92B2792E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4F9181-6827-3247-85F2-BA8EF8756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1157" y="3285065"/>
            <a:ext cx="4078935" cy="1096899"/>
          </a:xfrm>
        </p:spPr>
        <p:txBody>
          <a:bodyPr anchor="ctr">
            <a:noAutofit/>
          </a:bodyPr>
          <a:lstStyle/>
          <a:p>
            <a:pPr algn="l"/>
            <a:r>
              <a:rPr lang="en-US" sz="2200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Hannah Rule,</a:t>
            </a:r>
            <a:br>
              <a:rPr lang="en-US" sz="2200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200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Asst. Professor</a:t>
            </a:r>
            <a:br>
              <a:rPr lang="en-US" sz="2200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200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University of South Carolina</a:t>
            </a:r>
          </a:p>
          <a:p>
            <a:pPr algn="l"/>
            <a:endParaRPr lang="en-US" sz="2200" dirty="0">
              <a:solidFill>
                <a:schemeClr val="bg1"/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  <a:p>
            <a:pPr algn="l"/>
            <a:r>
              <a:rPr lang="en-US" sz="2200" dirty="0" err="1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ruleh@mailbox.sc.edu</a:t>
            </a:r>
            <a:br>
              <a:rPr lang="en-US" sz="2200" dirty="0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200" dirty="0" err="1">
                <a:solidFill>
                  <a:schemeClr val="bg1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hannahjrule.com</a:t>
            </a:r>
            <a:endParaRPr lang="en-US" sz="2200" dirty="0">
              <a:solidFill>
                <a:schemeClr val="bg1"/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65405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99F8B3-7F72-B240-9ACD-BBD74024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843375" cy="5545667"/>
          </a:xfrm>
          <a:ln>
            <a:solidFill>
              <a:schemeClr val="accent3"/>
            </a:solidFill>
          </a:ln>
        </p:spPr>
        <p:txBody>
          <a:bodyPr anchor="ctr">
            <a:normAutofit/>
          </a:bodyPr>
          <a:lstStyle/>
          <a:p>
            <a:pPr marL="230188"/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I.  Annotation 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as Background Practice 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B4D09D-27EC-E04F-970E-7C2F8F752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59"/>
          <a:stretch/>
        </p:blipFill>
        <p:spPr>
          <a:xfrm>
            <a:off x="3919735" y="296127"/>
            <a:ext cx="7243565" cy="5681242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EE6F3A-12E8-1B4E-8B56-10ECCDF738D0}"/>
              </a:ext>
            </a:extLst>
          </p:cNvPr>
          <p:cNvSpPr txBox="1"/>
          <p:nvPr/>
        </p:nvSpPr>
        <p:spPr>
          <a:xfrm>
            <a:off x="225507" y="1340909"/>
            <a:ext cx="4175752" cy="1938992"/>
          </a:xfrm>
          <a:prstGeom prst="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Gill Sans SemiBold" panose="020B0502020104020203" pitchFamily="34" charset="-79"/>
                <a:cs typeface="Gill Sans SemiBold" panose="020B0502020104020203" pitchFamily="34" charset="-79"/>
              </a:rPr>
              <a:t>annotation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conventionally as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. . . </a:t>
            </a:r>
          </a:p>
          <a:p>
            <a:pPr marL="463550" indent="-2317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Reading</a:t>
            </a:r>
          </a:p>
          <a:p>
            <a:pPr marL="463550" indent="-2317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personal, private</a:t>
            </a:r>
          </a:p>
          <a:p>
            <a:pPr marL="463550" indent="-2317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prelude to writing  </a:t>
            </a:r>
          </a:p>
          <a:p>
            <a:pPr marL="463550" indent="-2317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  <a:sym typeface="Wingdings" pitchFamily="2" charset="2"/>
              </a:rPr>
              <a:t> as </a:t>
            </a:r>
            <a:r>
              <a:rPr lang="en-US" sz="2400" i="1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  <a:sym typeface="Wingdings" pitchFamily="2" charset="2"/>
              </a:rPr>
              <a:t>WRITING?</a:t>
            </a:r>
            <a:endParaRPr lang="en-US" sz="2400" i="1" dirty="0">
              <a:solidFill>
                <a:schemeClr val="accent2">
                  <a:lumMod val="50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88156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99F8B3-7F72-B240-9ACD-BBD74024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843375" cy="5545667"/>
          </a:xfrm>
          <a:ln>
            <a:solidFill>
              <a:schemeClr val="accent3"/>
            </a:solidFill>
          </a:ln>
        </p:spPr>
        <p:txBody>
          <a:bodyPr anchor="ctr">
            <a:normAutofit/>
          </a:bodyPr>
          <a:lstStyle/>
          <a:p>
            <a:pPr marL="230188"/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II.  Annotation as 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Writing</a:t>
            </a:r>
            <a:endParaRPr lang="en-US" sz="2200" b="1" i="1" dirty="0">
              <a:solidFill>
                <a:schemeClr val="tx1">
                  <a:lumMod val="85000"/>
                  <a:lumOff val="15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E61D5F-AACF-B34C-B3E3-1BBDBBF5A0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99"/>
          <a:stretch/>
        </p:blipFill>
        <p:spPr>
          <a:xfrm>
            <a:off x="2859314" y="866510"/>
            <a:ext cx="7879566" cy="2374900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4353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99F8B3-7F72-B240-9ACD-BBD74024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843375" cy="5545667"/>
          </a:xfrm>
          <a:ln>
            <a:solidFill>
              <a:schemeClr val="accent3"/>
            </a:solidFill>
          </a:ln>
        </p:spPr>
        <p:txBody>
          <a:bodyPr anchor="ctr">
            <a:normAutofit/>
          </a:bodyPr>
          <a:lstStyle/>
          <a:p>
            <a:pPr marL="230188"/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II.  Annotation as </a:t>
            </a:r>
            <a:r>
              <a:rPr 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Writing</a:t>
            </a:r>
            <a:endParaRPr lang="en-US" sz="2200" b="1" i="1" dirty="0">
              <a:solidFill>
                <a:schemeClr val="tx1">
                  <a:lumMod val="85000"/>
                  <a:lumOff val="15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E61D5F-AACF-B34C-B3E3-1BBDBBF5A0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99"/>
          <a:stretch/>
        </p:blipFill>
        <p:spPr>
          <a:xfrm>
            <a:off x="2859314" y="866510"/>
            <a:ext cx="7879566" cy="2374900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6E6AD5-90FD-7F44-B0C8-3AEAEBFF4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428" y="2984368"/>
            <a:ext cx="7581900" cy="3390900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7753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99F8B3-7F72-B240-9ACD-BBD74024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843375" cy="5545667"/>
          </a:xfrm>
          <a:ln>
            <a:solidFill>
              <a:schemeClr val="accent3"/>
            </a:solidFill>
          </a:ln>
        </p:spPr>
        <p:txBody>
          <a:bodyPr anchor="ctr">
            <a:normAutofit/>
          </a:bodyPr>
          <a:lstStyle/>
          <a:p>
            <a:pPr marL="230188"/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III.  Annotation EVERYWHERE </a:t>
            </a:r>
            <a:endParaRPr lang="en-US" sz="2200" b="1" i="1" dirty="0">
              <a:solidFill>
                <a:schemeClr val="tx1">
                  <a:lumMod val="85000"/>
                  <a:lumOff val="15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1B446-C6BC-DC4A-97CE-E1E5F5042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548" y="-811690"/>
            <a:ext cx="8740489" cy="6555366"/>
          </a:xfrm>
          <a:prstGeom prst="rect">
            <a:avLst/>
          </a:prstGeom>
          <a:ln>
            <a:solidFill>
              <a:schemeClr val="accent3"/>
            </a:solidFill>
          </a:ln>
          <a:effectLst>
            <a:outerShdw blurRad="63500" dist="38100" dir="5400000" sx="101000" sy="101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7223C0-4957-0343-831A-1BFAEEB91ED6}"/>
              </a:ext>
            </a:extLst>
          </p:cNvPr>
          <p:cNvSpPr txBox="1"/>
          <p:nvPr/>
        </p:nvSpPr>
        <p:spPr>
          <a:xfrm>
            <a:off x="964356" y="2644676"/>
            <a:ext cx="10735247" cy="2308324"/>
          </a:xfrm>
          <a:prstGeom prst="rect">
            <a:avLst/>
          </a:prstGeom>
          <a:ln w="57150"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Introduce annotation, share annotation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  <a:sym typeface="Wingdings" pitchFamily="2" charset="2"/>
              </a:rPr>
              <a:t>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 link to reading like a writer, rhetorical reading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Routine practice at annotating to analyze written and visual texts of all kinds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Annotate sources as research step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My draft feedback as annotation</a:t>
            </a:r>
          </a:p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Students annotate their final work in the portfolio</a:t>
            </a:r>
          </a:p>
          <a:p>
            <a:endParaRPr lang="en-US" sz="2400" dirty="0">
              <a:solidFill>
                <a:schemeClr val="tx1"/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73238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99F8B3-7F72-B240-9ACD-BBD74024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843375" cy="5545667"/>
          </a:xfrm>
          <a:ln>
            <a:solidFill>
              <a:schemeClr val="accent3"/>
            </a:solidFill>
          </a:ln>
        </p:spPr>
        <p:txBody>
          <a:bodyPr anchor="ctr">
            <a:normAutofit/>
          </a:bodyPr>
          <a:lstStyle/>
          <a:p>
            <a:pPr marL="230188"/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IV.  Annotation in the Writer’s Notebook </a:t>
            </a:r>
            <a:endParaRPr lang="en-US" sz="2200" b="1" i="1" dirty="0">
              <a:solidFill>
                <a:schemeClr val="tx1">
                  <a:lumMod val="85000"/>
                  <a:lumOff val="15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52160D-88AA-A547-AEA3-D48815C68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594" y="985492"/>
            <a:ext cx="10674485" cy="3967508"/>
          </a:xfrm>
          <a:prstGeom prst="rect">
            <a:avLst/>
          </a:prstGeom>
          <a:ln w="38100">
            <a:solidFill>
              <a:schemeClr val="accent3"/>
            </a:solidFill>
          </a:ln>
          <a:effectLst>
            <a:outerShdw blurRad="63500" dist="38100" dir="10800000" sx="101000" sy="101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7208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99F8B3-7F72-B240-9ACD-BBD74024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843375" cy="5545667"/>
          </a:xfrm>
          <a:ln>
            <a:solidFill>
              <a:schemeClr val="accent3"/>
            </a:solidFill>
          </a:ln>
        </p:spPr>
        <p:txBody>
          <a:bodyPr anchor="ctr">
            <a:normAutofit/>
          </a:bodyPr>
          <a:lstStyle/>
          <a:p>
            <a:pPr marL="230188"/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IV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.  Annotation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in the Writer’s Notebook </a:t>
            </a:r>
            <a:endParaRPr lang="en-US" sz="2200" b="1" i="1" dirty="0">
              <a:solidFill>
                <a:schemeClr val="tx1">
                  <a:lumMod val="85000"/>
                  <a:lumOff val="15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922863-99C9-BD42-8FEA-082D700E9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215685"/>
            <a:ext cx="9715500" cy="4876800"/>
          </a:xfrm>
          <a:prstGeom prst="rect">
            <a:avLst/>
          </a:prstGeom>
          <a:ln w="38100">
            <a:solidFill>
              <a:schemeClr val="accent3"/>
            </a:solidFill>
          </a:ln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95A6478-34CA-284B-A68A-C6FADF9FE939}"/>
              </a:ext>
            </a:extLst>
          </p:cNvPr>
          <p:cNvCxnSpPr>
            <a:cxnSpLocks/>
          </p:cNvCxnSpPr>
          <p:nvPr/>
        </p:nvCxnSpPr>
        <p:spPr>
          <a:xfrm>
            <a:off x="-533400" y="1689315"/>
            <a:ext cx="2666442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295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99F8B3-7F72-B240-9ACD-BBD74024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843375" cy="5545667"/>
          </a:xfrm>
          <a:ln>
            <a:solidFill>
              <a:schemeClr val="accent3"/>
            </a:solidFill>
          </a:ln>
        </p:spPr>
        <p:txBody>
          <a:bodyPr anchor="ctr">
            <a:normAutofit fontScale="90000"/>
          </a:bodyPr>
          <a:lstStyle/>
          <a:p>
            <a:pPr marL="230188"/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IV.  Annotation in the Writer’s Notebook 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ANDREW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a) RW connection: diagnosing his writing, reading it critically</a:t>
            </a:r>
            <a:endParaRPr lang="en-US" sz="2200" b="1" i="1" dirty="0">
              <a:solidFill>
                <a:schemeClr val="tx1">
                  <a:lumMod val="85000"/>
                  <a:lumOff val="15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725829-0D56-494D-B2D6-F9923C6457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5909" r="11813"/>
          <a:stretch/>
        </p:blipFill>
        <p:spPr>
          <a:xfrm rot="16200000">
            <a:off x="5412270" y="-940365"/>
            <a:ext cx="5226216" cy="7434864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311795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A24FFA-69B2-544B-900E-A68AC3C61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980675" y="-642659"/>
            <a:ext cx="6101138" cy="81348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99F8B3-7F72-B240-9ACD-BBD74024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3843375" cy="5545667"/>
          </a:xfrm>
          <a:ln>
            <a:solidFill>
              <a:schemeClr val="accent3"/>
            </a:solidFill>
          </a:ln>
        </p:spPr>
        <p:txBody>
          <a:bodyPr anchor="ctr">
            <a:normAutofit fontScale="90000"/>
          </a:bodyPr>
          <a:lstStyle/>
          <a:p>
            <a:pPr marL="230188"/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IV.  Annotation in the Writer’s Notebook 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ANDREW</a:t>
            </a: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b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</a:b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Gill Sans Light" panose="020B0302020104020203" pitchFamily="34" charset="-79"/>
                <a:cs typeface="Gill Sans Light" panose="020B0302020104020203" pitchFamily="34" charset="-79"/>
              </a:rPr>
              <a:t>a) R/W connection: reading as a reader/writer his own writing</a:t>
            </a:r>
            <a:endParaRPr lang="en-US" sz="2200" b="1" i="1" dirty="0">
              <a:solidFill>
                <a:schemeClr val="tx1">
                  <a:lumMod val="85000"/>
                  <a:lumOff val="15000"/>
                </a:schemeClr>
              </a:solidFill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0372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{44FB3929-C337-4A40-8210-A1B6111FEC09}tf10001060</Template>
  <TotalTime>2760</TotalTime>
  <Words>136</Words>
  <Application>Microsoft Macintosh PowerPoint</Application>
  <PresentationFormat>Widescreen</PresentationFormat>
  <Paragraphs>35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Gill Sans Light</vt:lpstr>
      <vt:lpstr>Gill Sans SemiBold</vt:lpstr>
      <vt:lpstr>Trebuchet MS</vt:lpstr>
      <vt:lpstr>Wingdings</vt:lpstr>
      <vt:lpstr>Wingdings 3</vt:lpstr>
      <vt:lpstr>Facet</vt:lpstr>
      <vt:lpstr>          UNCC 5th Annual Conference on Writing Studies  19 October 2018 ruleh@mailbox.sc.edu</vt:lpstr>
      <vt:lpstr>          I.  Annotation  as Background Practice </vt:lpstr>
      <vt:lpstr>            II.  Annotation as Writing</vt:lpstr>
      <vt:lpstr>            II.  Annotation as Writing</vt:lpstr>
      <vt:lpstr>            III.  Annotation EVERYWHERE </vt:lpstr>
      <vt:lpstr>            IV.  Annotation in the Writer’s Notebook </vt:lpstr>
      <vt:lpstr>            IV.  Annotation in the Writer’s Notebook </vt:lpstr>
      <vt:lpstr>         IV.  Annotation in the Writer’s Notebook   ANDREW  a) RW connection: diagnosing his writing, reading it critically</vt:lpstr>
      <vt:lpstr>         IV.  Annotation in the Writer’s Notebook   ANDREW  a) R/W connection: reading as a reader/writer his own writing</vt:lpstr>
      <vt:lpstr>               ANDREW  b) his interest in WORDS</vt:lpstr>
      <vt:lpstr>               ANDREW  b) his interest in WORDS</vt:lpstr>
      <vt:lpstr>         IV.  Annotation in the Writer’s Notebook   MELISSA   a) Evaluative +  reencountering concepts </vt:lpstr>
      <vt:lpstr>         IV.  Annotation in the Writer’s Notebook   MELISSA   b) Rhetoric in her OWN writing</vt:lpstr>
      <vt:lpstr>           V.  Outcomes </vt:lpstr>
      <vt:lpstr>thanks!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RULE,  HANNAH</dc:creator>
  <cp:lastModifiedBy>RULE,  HANNAH</cp:lastModifiedBy>
  <cp:revision>46</cp:revision>
  <dcterms:created xsi:type="dcterms:W3CDTF">2018-10-12T00:44:12Z</dcterms:created>
  <dcterms:modified xsi:type="dcterms:W3CDTF">2018-10-16T21:06:23Z</dcterms:modified>
</cp:coreProperties>
</file>